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332" r:id="rId3"/>
    <p:sldId id="343" r:id="rId4"/>
    <p:sldId id="345" r:id="rId5"/>
    <p:sldId id="342" r:id="rId6"/>
    <p:sldId id="330" r:id="rId7"/>
    <p:sldId id="339" r:id="rId8"/>
    <p:sldId id="340" r:id="rId9"/>
    <p:sldId id="341" r:id="rId10"/>
    <p:sldId id="285" r:id="rId11"/>
    <p:sldId id="292" r:id="rId12"/>
    <p:sldId id="307" r:id="rId13"/>
    <p:sldId id="336" r:id="rId14"/>
    <p:sldId id="338" r:id="rId15"/>
    <p:sldId id="344" r:id="rId16"/>
    <p:sldId id="306" r:id="rId17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orient="horz" pos="1008" userDrawn="1">
          <p15:clr>
            <a:srgbClr val="A4A3A4"/>
          </p15:clr>
        </p15:guide>
        <p15:guide id="5" pos="288" userDrawn="1">
          <p15:clr>
            <a:srgbClr val="A4A3A4"/>
          </p15:clr>
        </p15:guide>
        <p15:guide id="6" pos="1056" userDrawn="1">
          <p15:clr>
            <a:srgbClr val="A4A3A4"/>
          </p15:clr>
        </p15:guide>
        <p15:guide id="7" pos="39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A34773"/>
    <a:srgbClr val="8064A2"/>
    <a:srgbClr val="4C96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94664"/>
  </p:normalViewPr>
  <p:slideViewPr>
    <p:cSldViewPr>
      <p:cViewPr varScale="1">
        <p:scale>
          <a:sx n="68" d="100"/>
          <a:sy n="68" d="100"/>
        </p:scale>
        <p:origin x="72" y="72"/>
      </p:cViewPr>
      <p:guideLst>
        <p:guide orient="horz" pos="2880"/>
        <p:guide pos="2160"/>
        <p:guide pos="528"/>
        <p:guide orient="horz" pos="1008"/>
        <p:guide pos="288"/>
        <p:guide pos="1056"/>
        <p:guide pos="393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39749-5F7E-5648-9CD6-00744CE904A7}" type="datetimeFigureOut">
              <a:t>4/28/2021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A7EEF-0713-214A-8A97-49F34C15B593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9701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15" name="Segnaposto data 3">
            <a:extLst>
              <a:ext uri="{FF2B5EF4-FFF2-40B4-BE49-F238E27FC236}">
                <a16:creationId xmlns:a16="http://schemas.microsoft.com/office/drawing/2014/main" id="{B0B3840B-4F8F-5D4A-BE4D-515BFFFA0B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D1CB468B-6234-D04B-A2D7-7545AE22986B}" type="datetime1">
              <a:t>4/28/2021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369332"/>
          </a:xfrm>
        </p:spPr>
        <p:txBody>
          <a:bodyPr lIns="0" tIns="0" rIns="0" bIns="0"/>
          <a:lstStyle>
            <a:lvl1pPr>
              <a:defRPr sz="24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4/28/2021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27964"/>
            <a:ext cx="7310043" cy="446276"/>
          </a:xfr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29433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C758A41A-99D0-E84B-8FE2-857A4FBEC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38BED5E8-9089-174C-BF11-B7DF163EB547}" type="datetime1">
              <a:t>4/28/2021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7310043" cy="446276"/>
          </a:xfr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2E85EB29-7773-EA41-86EF-AB27DEA494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9831E0E-B4B9-804C-B32F-14C6EC15B13E}" type="datetime1">
              <a:t>4/28/2021</a:t>
            </a:fld>
            <a:endParaRPr lang="it-IT"/>
          </a:p>
        </p:txBody>
      </p:sp>
      <p:sp>
        <p:nvSpPr>
          <p:cNvPr id="15" name="Segnaposto numero diapositiva 16">
            <a:extLst>
              <a:ext uri="{FF2B5EF4-FFF2-40B4-BE49-F238E27FC236}">
                <a16:creationId xmlns:a16="http://schemas.microsoft.com/office/drawing/2014/main" id="{7D97418D-D037-F84F-BA6E-B7EF0EFCB541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15" name="Segnaposto data 3">
            <a:extLst>
              <a:ext uri="{FF2B5EF4-FFF2-40B4-BE49-F238E27FC236}">
                <a16:creationId xmlns:a16="http://schemas.microsoft.com/office/drawing/2014/main" id="{471999AC-979D-ED49-902A-8F01B0F4E6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2805CA99-DB71-1E43-AE65-640926A8E210}" type="datetime1">
              <a:t>4/28/2021</a:t>
            </a:fld>
            <a:endParaRPr lang="it-IT"/>
          </a:p>
        </p:txBody>
      </p:sp>
      <p:sp>
        <p:nvSpPr>
          <p:cNvPr id="16" name="Segnaposto numero diapositiva 16">
            <a:extLst>
              <a:ext uri="{FF2B5EF4-FFF2-40B4-BE49-F238E27FC236}">
                <a16:creationId xmlns:a16="http://schemas.microsoft.com/office/drawing/2014/main" id="{3F14C0E4-6232-D542-BA79-E689284628BD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56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3">
            <a:extLst>
              <a:ext uri="{FF2B5EF4-FFF2-40B4-BE49-F238E27FC236}">
                <a16:creationId xmlns:a16="http://schemas.microsoft.com/office/drawing/2014/main" id="{380D4A8A-2D9C-8E40-8A5E-CE0E53191A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B5162847-88AC-BC49-B42C-068C475CD287}" type="datetime1">
              <a:t>4/28/2021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DA76E71-90F4-594C-8F95-9C1B8B8402A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867400"/>
            <a:ext cx="12179300" cy="990600"/>
          </a:xfrm>
          <a:prstGeom prst="rect">
            <a:avLst/>
          </a:prstGeom>
        </p:spPr>
      </p:pic>
      <p:sp>
        <p:nvSpPr>
          <p:cNvPr id="16" name="Segnaposto data 3">
            <a:extLst>
              <a:ext uri="{FF2B5EF4-FFF2-40B4-BE49-F238E27FC236}">
                <a16:creationId xmlns:a16="http://schemas.microsoft.com/office/drawing/2014/main" id="{D5072787-58E8-A44E-8753-E474F5E483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C50C29C9-981D-204A-8B2E-A989B168FDE9}" type="datetime1">
              <a:t>4/28/2021</a:t>
            </a:fld>
            <a:endParaRPr lang="it-IT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4635" y="527964"/>
            <a:ext cx="7310043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4C4D4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4635" y="1194561"/>
            <a:ext cx="1013071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4C4D4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13" name="Segnaposto numero diapositiva 16">
            <a:extLst>
              <a:ext uri="{FF2B5EF4-FFF2-40B4-BE49-F238E27FC236}">
                <a16:creationId xmlns:a16="http://schemas.microsoft.com/office/drawing/2014/main" id="{AB7B06D6-260D-8048-8C9A-352F4826FF65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5" r:id="rId6"/>
  </p:sldLayoutIdLst>
  <p:hf sldNum="0" hdr="0" ftr="0" dt="0"/>
  <p:txStyles>
    <p:titleStyle>
      <a:lvl1pPr>
        <a:defRPr>
          <a:latin typeface="Muli" pitchFamily="2" charset="77"/>
          <a:ea typeface="+mj-ea"/>
          <a:cs typeface="+mj-cs"/>
        </a:defRPr>
      </a:lvl1pPr>
    </p:titleStyle>
    <p:bodyStyle>
      <a:lvl1pPr marL="0">
        <a:defRPr>
          <a:latin typeface="Muli" pitchFamily="2" charset="7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osc-eu/panosc/tree/master/Work%20Packages/WP4%20Data%20analysis%20services/use_case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nosc.eu/use-case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osc-eu/panosc/tree/master/Work%20Packages/WP4%20Data%20analysis%20services/use_case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magine 48">
            <a:extLst>
              <a:ext uri="{FF2B5EF4-FFF2-40B4-BE49-F238E27FC236}">
                <a16:creationId xmlns:a16="http://schemas.microsoft.com/office/drawing/2014/main" id="{1EB0BE17-4406-2547-BD41-BBF8482A0E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715096" y="2875508"/>
            <a:ext cx="8343304" cy="5507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299"/>
              </a:lnSpc>
            </a:pPr>
            <a:r>
              <a:rPr lang="en-US" sz="3500" kern="1200" spc="90" dirty="0"/>
              <a:t>Review of Data Analysis Services (WP4)</a:t>
            </a:r>
            <a:endParaRPr sz="3500" kern="1200" dirty="0">
              <a:latin typeface="Muli" pitchFamily="2" charset="7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15096" y="4219478"/>
            <a:ext cx="8343304" cy="1165704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90"/>
              </a:spcBef>
            </a:pPr>
            <a:r>
              <a:rPr lang="en-US" sz="2000" b="1" spc="50" dirty="0">
                <a:solidFill>
                  <a:srgbClr val="4C4D4F"/>
                </a:solidFill>
                <a:latin typeface="Muli" pitchFamily="2" charset="77"/>
                <a:cs typeface="Arial"/>
              </a:rPr>
              <a:t>28 April</a:t>
            </a:r>
            <a:r>
              <a:rPr sz="2000" b="1" spc="10" dirty="0">
                <a:solidFill>
                  <a:srgbClr val="4C4D4F"/>
                </a:solidFill>
                <a:latin typeface="Muli" pitchFamily="2" charset="77"/>
                <a:cs typeface="Arial"/>
              </a:rPr>
              <a:t>,</a:t>
            </a:r>
            <a:r>
              <a:rPr sz="2000" b="1" spc="-60" dirty="0">
                <a:solidFill>
                  <a:srgbClr val="4C4D4F"/>
                </a:solidFill>
                <a:latin typeface="Muli" pitchFamily="2" charset="77"/>
                <a:cs typeface="Arial"/>
              </a:rPr>
              <a:t> </a:t>
            </a:r>
            <a:r>
              <a:rPr lang="en-US" sz="2000" b="1" spc="90" dirty="0">
                <a:solidFill>
                  <a:srgbClr val="4C4D4F"/>
                </a:solidFill>
                <a:latin typeface="Muli" pitchFamily="2" charset="77"/>
                <a:cs typeface="Arial"/>
              </a:rPr>
              <a:t>2021</a:t>
            </a:r>
            <a:endParaRPr sz="2000" dirty="0">
              <a:latin typeface="Muli" pitchFamily="2" charset="77"/>
              <a:cs typeface="Arial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r>
              <a:rPr sz="2000" b="1" spc="-5" dirty="0">
                <a:solidFill>
                  <a:srgbClr val="4C4D4F"/>
                </a:solidFill>
                <a:latin typeface="Muli" pitchFamily="2" charset="77"/>
                <a:cs typeface="Arial"/>
              </a:rPr>
              <a:t>Author</a:t>
            </a:r>
            <a:r>
              <a:rPr lang="en-US" sz="2000" b="1" spc="-5" dirty="0">
                <a:solidFill>
                  <a:srgbClr val="4C4D4F"/>
                </a:solidFill>
                <a:latin typeface="Muli" pitchFamily="2" charset="77"/>
                <a:cs typeface="Arial"/>
              </a:rPr>
              <a:t>s</a:t>
            </a:r>
            <a:r>
              <a:rPr sz="2000" b="1" spc="-5" dirty="0">
                <a:solidFill>
                  <a:srgbClr val="4C4D4F"/>
                </a:solidFill>
                <a:latin typeface="Muli" pitchFamily="2" charset="77"/>
                <a:cs typeface="Arial"/>
              </a:rPr>
              <a:t>: </a:t>
            </a:r>
            <a:r>
              <a:rPr lang="en-US" sz="2000" b="1" spc="25" dirty="0">
                <a:solidFill>
                  <a:srgbClr val="4C4D4F"/>
                </a:solidFill>
                <a:latin typeface="Muli" pitchFamily="2" charset="77"/>
                <a:cs typeface="Arial"/>
              </a:rPr>
              <a:t>Andy </a:t>
            </a:r>
            <a:r>
              <a:rPr lang="en-US" sz="2000" b="1" spc="25" dirty="0" err="1">
                <a:solidFill>
                  <a:srgbClr val="4C4D4F"/>
                </a:solidFill>
                <a:latin typeface="Muli" pitchFamily="2" charset="77"/>
                <a:cs typeface="Arial"/>
              </a:rPr>
              <a:t>Götz</a:t>
            </a:r>
            <a:r>
              <a:rPr lang="en-US" sz="2000" b="1" spc="25" dirty="0">
                <a:solidFill>
                  <a:srgbClr val="4C4D4F"/>
                </a:solidFill>
                <a:latin typeface="Muli" pitchFamily="2" charset="77"/>
                <a:cs typeface="Arial"/>
              </a:rPr>
              <a:t> (coordinator)+ Fabio </a:t>
            </a:r>
            <a:r>
              <a:rPr lang="en-US" sz="2000" b="1" spc="25" dirty="0" err="1">
                <a:solidFill>
                  <a:srgbClr val="4C4D4F"/>
                </a:solidFill>
                <a:latin typeface="Muli" pitchFamily="2" charset="77"/>
                <a:cs typeface="Arial"/>
              </a:rPr>
              <a:t>Dall’Antonio</a:t>
            </a:r>
            <a:r>
              <a:rPr lang="en-US" sz="2000" b="1" spc="25" dirty="0">
                <a:solidFill>
                  <a:srgbClr val="4C4D4F"/>
                </a:solidFill>
                <a:latin typeface="Muli" pitchFamily="2" charset="77"/>
                <a:cs typeface="Arial"/>
              </a:rPr>
              <a:t> (WP4 leader)</a:t>
            </a:r>
          </a:p>
          <a:p>
            <a:pPr>
              <a:lnSpc>
                <a:spcPct val="100000"/>
              </a:lnSpc>
              <a:spcBef>
                <a:spcPts val="590"/>
              </a:spcBef>
            </a:pPr>
            <a:r>
              <a:rPr lang="en-US" sz="2000" b="1" spc="25" dirty="0">
                <a:solidFill>
                  <a:srgbClr val="4C4D4F"/>
                </a:solidFill>
                <a:latin typeface="Muli" pitchFamily="2" charset="77"/>
                <a:cs typeface="Arial"/>
              </a:rPr>
              <a:t>Place: </a:t>
            </a:r>
            <a:r>
              <a:rPr lang="en-US" sz="2000" b="1" spc="25" dirty="0" err="1">
                <a:solidFill>
                  <a:srgbClr val="4C4D4F"/>
                </a:solidFill>
                <a:latin typeface="Muli" pitchFamily="2" charset="77"/>
                <a:cs typeface="Arial"/>
              </a:rPr>
              <a:t>PaNOSC</a:t>
            </a:r>
            <a:r>
              <a:rPr lang="en-US" sz="2000" b="1" spc="25" dirty="0">
                <a:solidFill>
                  <a:srgbClr val="4C4D4F"/>
                </a:solidFill>
                <a:latin typeface="Muli" pitchFamily="2" charset="77"/>
                <a:cs typeface="Arial"/>
              </a:rPr>
              <a:t> Project Management </a:t>
            </a:r>
            <a:r>
              <a:rPr lang="en-US" sz="2000" b="1" spc="25">
                <a:solidFill>
                  <a:srgbClr val="4C4D4F"/>
                </a:solidFill>
                <a:latin typeface="Muli" pitchFamily="2" charset="77"/>
                <a:cs typeface="Arial"/>
              </a:rPr>
              <a:t>Committee zoom meeting</a:t>
            </a:r>
            <a:endParaRPr sz="2000" dirty="0">
              <a:latin typeface="Muli" pitchFamily="2" charset="77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32113" y="6340712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This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project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has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received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funding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from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the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European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Horizon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2020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research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and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under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grant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No.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823852</a:t>
            </a:r>
            <a:endParaRPr sz="750" dirty="0">
              <a:latin typeface="Muli" pitchFamily="2" charset="77"/>
              <a:cs typeface="Arial"/>
            </a:endParaRPr>
          </a:p>
        </p:txBody>
      </p: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/>
        </p:nvGrpSpPr>
        <p:grpSpPr>
          <a:xfrm>
            <a:off x="1681163" y="6228257"/>
            <a:ext cx="486409" cy="345440"/>
            <a:chOff x="995362" y="6228257"/>
            <a:chExt cx="486409" cy="345440"/>
          </a:xfrm>
        </p:grpSpPr>
        <p:sp>
          <p:nvSpPr>
            <p:cNvPr id="18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59ED750F-C77A-F24E-8961-FB46DDD5A1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62000"/>
            <a:ext cx="2743200" cy="13037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6132350"/>
              </p:ext>
            </p:extLst>
          </p:nvPr>
        </p:nvGraphicFramePr>
        <p:xfrm>
          <a:off x="114300" y="1126938"/>
          <a:ext cx="11963399" cy="48364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90975">
                  <a:extLst>
                    <a:ext uri="{9D8B030D-6E8A-4147-A177-3AD203B41FA5}">
                      <a16:colId xmlns:a16="http://schemas.microsoft.com/office/drawing/2014/main" val="3631395452"/>
                    </a:ext>
                  </a:extLst>
                </a:gridCol>
                <a:gridCol w="1196323">
                  <a:extLst>
                    <a:ext uri="{9D8B030D-6E8A-4147-A177-3AD203B41FA5}">
                      <a16:colId xmlns:a16="http://schemas.microsoft.com/office/drawing/2014/main" val="3784366310"/>
                    </a:ext>
                  </a:extLst>
                </a:gridCol>
                <a:gridCol w="1764057">
                  <a:extLst>
                    <a:ext uri="{9D8B030D-6E8A-4147-A177-3AD203B41FA5}">
                      <a16:colId xmlns:a16="http://schemas.microsoft.com/office/drawing/2014/main" val="83051728"/>
                    </a:ext>
                  </a:extLst>
                </a:gridCol>
                <a:gridCol w="1426138">
                  <a:extLst>
                    <a:ext uri="{9D8B030D-6E8A-4147-A177-3AD203B41FA5}">
                      <a16:colId xmlns:a16="http://schemas.microsoft.com/office/drawing/2014/main" val="1631644506"/>
                    </a:ext>
                  </a:extLst>
                </a:gridCol>
                <a:gridCol w="1733797">
                  <a:extLst>
                    <a:ext uri="{9D8B030D-6E8A-4147-A177-3AD203B41FA5}">
                      <a16:colId xmlns:a16="http://schemas.microsoft.com/office/drawing/2014/main" val="4291135528"/>
                    </a:ext>
                  </a:extLst>
                </a:gridCol>
                <a:gridCol w="1257011">
                  <a:extLst>
                    <a:ext uri="{9D8B030D-6E8A-4147-A177-3AD203B41FA5}">
                      <a16:colId xmlns:a16="http://schemas.microsoft.com/office/drawing/2014/main" val="4118314918"/>
                    </a:ext>
                  </a:extLst>
                </a:gridCol>
                <a:gridCol w="1595098">
                  <a:extLst>
                    <a:ext uri="{9D8B030D-6E8A-4147-A177-3AD203B41FA5}">
                      <a16:colId xmlns:a16="http://schemas.microsoft.com/office/drawing/2014/main" val="975948819"/>
                    </a:ext>
                  </a:extLst>
                </a:gridCol>
              </a:tblGrid>
              <a:tr h="588929">
                <a:tc>
                  <a:txBody>
                    <a:bodyPr/>
                    <a:lstStyle/>
                    <a:p>
                      <a:r>
                        <a:rPr lang="en-US" sz="2000" dirty="0"/>
                        <a:t>   </a:t>
                      </a:r>
                    </a:p>
                  </a:txBody>
                  <a:tcPr marL="109728" marR="109728" marT="54864" marB="548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ILL</a:t>
                      </a:r>
                    </a:p>
                  </a:txBody>
                  <a:tcPr marL="109728" marR="109728" marT="54864" marB="548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ESRF</a:t>
                      </a:r>
                    </a:p>
                  </a:txBody>
                  <a:tcPr marL="109728" marR="109728" marT="54864" marB="548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CERIC</a:t>
                      </a:r>
                    </a:p>
                  </a:txBody>
                  <a:tcPr marL="109728" marR="109728" marT="54864" marB="548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XFEL</a:t>
                      </a:r>
                    </a:p>
                  </a:txBody>
                  <a:tcPr marL="109728" marR="109728" marT="54864" marB="548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ELI</a:t>
                      </a:r>
                    </a:p>
                  </a:txBody>
                  <a:tcPr marL="109728" marR="109728" marT="54864" marB="548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ESS</a:t>
                      </a:r>
                    </a:p>
                  </a:txBody>
                  <a:tcPr marL="109728" marR="109728" marT="54864" marB="54864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228207"/>
                  </a:ext>
                </a:extLst>
              </a:tr>
              <a:tr h="488084">
                <a:tc>
                  <a:txBody>
                    <a:bodyPr/>
                    <a:lstStyle/>
                    <a:p>
                      <a:r>
                        <a:rPr lang="en-GB" sz="2000" b="1" dirty="0"/>
                        <a:t>Open Data 2018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100s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2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0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10s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0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0</a:t>
                      </a:r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3238640563"/>
                  </a:ext>
                </a:extLst>
              </a:tr>
              <a:tr h="488084">
                <a:tc>
                  <a:txBody>
                    <a:bodyPr/>
                    <a:lstStyle/>
                    <a:p>
                      <a:r>
                        <a:rPr lang="en-GB" sz="2000" b="1" dirty="0"/>
                        <a:t>Open Data 2023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1000s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1000s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rgbClr val="FF0000"/>
                          </a:solidFill>
                        </a:rPr>
                        <a:t>100s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1000s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rgbClr val="FF0000"/>
                          </a:solidFill>
                        </a:rPr>
                        <a:t>100s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10s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837927"/>
                  </a:ext>
                </a:extLst>
              </a:tr>
              <a:tr h="488084">
                <a:tc>
                  <a:txBody>
                    <a:bodyPr/>
                    <a:lstStyle/>
                    <a:p>
                      <a:r>
                        <a:rPr lang="en-GB" sz="2000" b="1" dirty="0"/>
                        <a:t>Data Services 2018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Pilot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In progress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Remote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In progress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?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In progress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26800945"/>
                  </a:ext>
                </a:extLst>
              </a:tr>
              <a:tr h="830953">
                <a:tc>
                  <a:txBody>
                    <a:bodyPr/>
                    <a:lstStyle/>
                    <a:p>
                      <a:r>
                        <a:rPr lang="en-GB" sz="2000" b="1" dirty="0"/>
                        <a:t>Data Services</a:t>
                      </a:r>
                      <a:r>
                        <a:rPr lang="en-GB" sz="2000" b="1" baseline="0" dirty="0"/>
                        <a:t> 2023</a:t>
                      </a:r>
                      <a:endParaRPr lang="en-GB" sz="2000" b="1" dirty="0"/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rgbClr val="FF0000"/>
                          </a:solidFill>
                        </a:rPr>
                        <a:t>Desktop</a:t>
                      </a:r>
                      <a:r>
                        <a:rPr lang="en-GB" sz="2000" b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GB" sz="2000" b="1" baseline="0" dirty="0" err="1">
                          <a:solidFill>
                            <a:srgbClr val="FF0000"/>
                          </a:solidFill>
                        </a:rPr>
                        <a:t>Jupyter</a:t>
                      </a:r>
                      <a:endParaRPr lang="en-GB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 err="1">
                          <a:solidFill>
                            <a:srgbClr val="FF0000"/>
                          </a:solidFill>
                        </a:rPr>
                        <a:t>Jupyter</a:t>
                      </a:r>
                      <a:r>
                        <a:rPr lang="en-GB" sz="2000" b="1" dirty="0">
                          <a:solidFill>
                            <a:srgbClr val="FF0000"/>
                          </a:solidFill>
                        </a:rPr>
                        <a:t> Desktop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 err="1">
                          <a:solidFill>
                            <a:srgbClr val="FF0000"/>
                          </a:solidFill>
                        </a:rPr>
                        <a:t>Jupyter</a:t>
                      </a:r>
                      <a:endParaRPr lang="en-GB" sz="20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GB" sz="2000" b="1" dirty="0">
                          <a:solidFill>
                            <a:srgbClr val="FF0000"/>
                          </a:solidFill>
                        </a:rPr>
                        <a:t>Desktop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 err="1">
                          <a:solidFill>
                            <a:srgbClr val="FF0000"/>
                          </a:solidFill>
                        </a:rPr>
                        <a:t>Jupyter</a:t>
                      </a:r>
                      <a:r>
                        <a:rPr lang="en-GB" sz="2000" b="1" baseline="0" dirty="0">
                          <a:solidFill>
                            <a:srgbClr val="FF0000"/>
                          </a:solidFill>
                        </a:rPr>
                        <a:t> Desktop</a:t>
                      </a:r>
                      <a:endParaRPr lang="en-GB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rgbClr val="FF0000"/>
                          </a:solidFill>
                        </a:rPr>
                        <a:t>Desktop</a:t>
                      </a:r>
                    </a:p>
                    <a:p>
                      <a:pPr algn="ctr"/>
                      <a:r>
                        <a:rPr lang="en-GB" sz="2000" b="1" dirty="0" err="1">
                          <a:solidFill>
                            <a:srgbClr val="FF0000"/>
                          </a:solidFill>
                        </a:rPr>
                        <a:t>Jupyter</a:t>
                      </a:r>
                      <a:endParaRPr lang="en-GB" sz="2000" b="1" dirty="0">
                        <a:solidFill>
                          <a:srgbClr val="FF0000"/>
                        </a:solidFill>
                      </a:endParaRP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 err="1">
                          <a:solidFill>
                            <a:srgbClr val="FF0000"/>
                          </a:solidFill>
                        </a:rPr>
                        <a:t>Jupyter</a:t>
                      </a:r>
                      <a:endParaRPr lang="en-GB" sz="2000" b="1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GB" sz="2000" b="1" dirty="0">
                          <a:solidFill>
                            <a:srgbClr val="FF0000"/>
                          </a:solidFill>
                        </a:rPr>
                        <a:t>Desktop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145878"/>
                  </a:ext>
                </a:extLst>
              </a:tr>
              <a:tr h="488084">
                <a:tc>
                  <a:txBody>
                    <a:bodyPr/>
                    <a:lstStyle/>
                    <a:p>
                      <a:r>
                        <a:rPr lang="en-US" sz="2000" b="1" dirty="0"/>
                        <a:t>Common data API 2018</a:t>
                      </a:r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No</a:t>
                      </a:r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No</a:t>
                      </a:r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No</a:t>
                      </a:r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No</a:t>
                      </a:r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No</a:t>
                      </a:r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No </a:t>
                      </a:r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50010008"/>
                  </a:ext>
                </a:extLst>
              </a:tr>
              <a:tr h="488084">
                <a:tc>
                  <a:txBody>
                    <a:bodyPr/>
                    <a:lstStyle/>
                    <a:p>
                      <a:r>
                        <a:rPr lang="en-US" sz="2000" b="1" dirty="0"/>
                        <a:t>Common</a:t>
                      </a:r>
                      <a:r>
                        <a:rPr lang="en-US" sz="2000" b="1" baseline="0" dirty="0"/>
                        <a:t> data API 2023</a:t>
                      </a:r>
                      <a:endParaRPr lang="en-US" sz="2000" b="1" dirty="0"/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106284"/>
                  </a:ext>
                </a:extLst>
              </a:tr>
              <a:tr h="488084">
                <a:tc>
                  <a:txBody>
                    <a:bodyPr/>
                    <a:lstStyle/>
                    <a:p>
                      <a:r>
                        <a:rPr lang="en-US" sz="2000" b="1" dirty="0"/>
                        <a:t>User</a:t>
                      </a:r>
                      <a:r>
                        <a:rPr lang="en-US" sz="2000" b="1" baseline="0" dirty="0"/>
                        <a:t> training 2018</a:t>
                      </a:r>
                      <a:endParaRPr lang="en-US" sz="2000" b="1" dirty="0"/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No</a:t>
                      </a:r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No</a:t>
                      </a:r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No</a:t>
                      </a:r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No</a:t>
                      </a:r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No</a:t>
                      </a:r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No</a:t>
                      </a:r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4521146"/>
                  </a:ext>
                </a:extLst>
              </a:tr>
              <a:tr h="488084">
                <a:tc>
                  <a:txBody>
                    <a:bodyPr/>
                    <a:lstStyle/>
                    <a:p>
                      <a:r>
                        <a:rPr lang="en-US" sz="2000" b="1" dirty="0"/>
                        <a:t>User</a:t>
                      </a:r>
                      <a:r>
                        <a:rPr lang="en-US" sz="2000" b="1" baseline="0" dirty="0"/>
                        <a:t> training 2023</a:t>
                      </a:r>
                      <a:endParaRPr lang="en-US" sz="2000" b="1" dirty="0"/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024653"/>
                  </a:ext>
                </a:extLst>
              </a:tr>
            </a:tbl>
          </a:graphicData>
        </a:graphic>
      </p:graphicFrame>
      <p:sp>
        <p:nvSpPr>
          <p:cNvPr id="5" name="object 17"/>
          <p:cNvSpPr txBox="1"/>
          <p:nvPr/>
        </p:nvSpPr>
        <p:spPr>
          <a:xfrm>
            <a:off x="2332113" y="6340712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latin typeface="Muli" pitchFamily="2" charset="77"/>
                <a:cs typeface="Arial"/>
              </a:rPr>
              <a:t>This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project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has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5" dirty="0">
                <a:latin typeface="Muli" pitchFamily="2" charset="77"/>
                <a:cs typeface="Arial"/>
              </a:rPr>
              <a:t>received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5" dirty="0">
                <a:latin typeface="Muli" pitchFamily="2" charset="77"/>
                <a:cs typeface="Arial"/>
              </a:rPr>
              <a:t>funding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5" dirty="0">
                <a:latin typeface="Muli" pitchFamily="2" charset="77"/>
                <a:cs typeface="Arial"/>
              </a:rPr>
              <a:t>from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0" dirty="0">
                <a:latin typeface="Muli" pitchFamily="2" charset="77"/>
                <a:cs typeface="Arial"/>
              </a:rPr>
              <a:t>the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5" dirty="0">
                <a:latin typeface="Muli" pitchFamily="2" charset="77"/>
                <a:cs typeface="Arial"/>
              </a:rPr>
              <a:t>European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5" dirty="0"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Horizon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30" dirty="0">
                <a:latin typeface="Muli" pitchFamily="2" charset="77"/>
                <a:cs typeface="Arial"/>
              </a:rPr>
              <a:t>2020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5" dirty="0">
                <a:latin typeface="Muli" pitchFamily="2" charset="77"/>
                <a:cs typeface="Arial"/>
              </a:rPr>
              <a:t>research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5" dirty="0">
                <a:latin typeface="Muli" pitchFamily="2" charset="77"/>
                <a:cs typeface="Arial"/>
              </a:rPr>
              <a:t>and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0" dirty="0"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0" dirty="0"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under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30" dirty="0">
                <a:latin typeface="Muli" pitchFamily="2" charset="77"/>
                <a:cs typeface="Arial"/>
              </a:rPr>
              <a:t>grant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latin typeface="Muli" pitchFamily="2" charset="77"/>
                <a:cs typeface="Arial"/>
              </a:rPr>
              <a:t> No. </a:t>
            </a:r>
            <a:r>
              <a:rPr sz="750" spc="30" dirty="0">
                <a:latin typeface="Muli" pitchFamily="2" charset="77"/>
                <a:cs typeface="Arial"/>
              </a:rPr>
              <a:t>823852</a:t>
            </a:r>
            <a:endParaRPr sz="750" dirty="0">
              <a:latin typeface="Muli" pitchFamily="2" charset="77"/>
              <a:cs typeface="Arial"/>
            </a:endParaRPr>
          </a:p>
        </p:txBody>
      </p:sp>
      <p:grpSp>
        <p:nvGrpSpPr>
          <p:cNvPr id="6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/>
        </p:nvGrpSpPr>
        <p:grpSpPr>
          <a:xfrm>
            <a:off x="1681163" y="6228257"/>
            <a:ext cx="486409" cy="345440"/>
            <a:chOff x="995362" y="6228257"/>
            <a:chExt cx="486409" cy="345440"/>
          </a:xfrm>
        </p:grpSpPr>
        <p:sp>
          <p:nvSpPr>
            <p:cNvPr id="7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Title 7"/>
          <p:cNvSpPr txBox="1">
            <a:spLocks/>
          </p:cNvSpPr>
          <p:nvPr/>
        </p:nvSpPr>
        <p:spPr>
          <a:xfrm>
            <a:off x="457200" y="228600"/>
            <a:ext cx="106680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ea typeface="+mj-ea"/>
                <a:cs typeface="Arial"/>
              </a:defRPr>
            </a:lvl1pPr>
          </a:lstStyle>
          <a:p>
            <a:pPr algn="l"/>
            <a:r>
              <a:rPr lang="en-US" sz="4000" kern="0" dirty="0" err="1">
                <a:solidFill>
                  <a:srgbClr val="A34773"/>
                </a:solidFill>
              </a:rPr>
              <a:t>PaNOSC</a:t>
            </a:r>
            <a:r>
              <a:rPr lang="en-US" sz="4000" kern="0" dirty="0">
                <a:solidFill>
                  <a:srgbClr val="A34773"/>
                </a:solidFill>
              </a:rPr>
              <a:t> KPIs</a:t>
            </a:r>
          </a:p>
        </p:txBody>
      </p:sp>
    </p:spTree>
    <p:extLst>
      <p:ext uri="{BB962C8B-B14F-4D97-AF65-F5344CB8AC3E}">
        <p14:creationId xmlns:p14="http://schemas.microsoft.com/office/powerpoint/2010/main" val="2657675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853217" y="90623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Apr       2021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458764" y="950177"/>
            <a:ext cx="11428435" cy="5831623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8383857" y="161232"/>
            <a:ext cx="152400" cy="914400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7"/>
          <p:cNvSpPr txBox="1">
            <a:spLocks/>
          </p:cNvSpPr>
          <p:nvPr/>
        </p:nvSpPr>
        <p:spPr>
          <a:xfrm>
            <a:off x="457200" y="228600"/>
            <a:ext cx="106680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ea typeface="+mj-ea"/>
                <a:cs typeface="Arial"/>
              </a:defRPr>
            </a:lvl1pPr>
          </a:lstStyle>
          <a:p>
            <a:pPr algn="l"/>
            <a:r>
              <a:rPr lang="en-US" sz="4000" kern="0" dirty="0" err="1">
                <a:solidFill>
                  <a:srgbClr val="A34773"/>
                </a:solidFill>
              </a:rPr>
              <a:t>PaNOSC</a:t>
            </a:r>
            <a:r>
              <a:rPr lang="en-US" sz="4000" kern="0" dirty="0">
                <a:solidFill>
                  <a:srgbClr val="A34773"/>
                </a:solidFill>
              </a:rPr>
              <a:t> Milestones</a:t>
            </a:r>
          </a:p>
        </p:txBody>
      </p:sp>
    </p:spTree>
    <p:extLst>
      <p:ext uri="{BB962C8B-B14F-4D97-AF65-F5344CB8AC3E}">
        <p14:creationId xmlns:p14="http://schemas.microsoft.com/office/powerpoint/2010/main" val="1910217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7"/>
          <p:cNvSpPr txBox="1"/>
          <p:nvPr/>
        </p:nvSpPr>
        <p:spPr>
          <a:xfrm>
            <a:off x="2332113" y="6340712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latin typeface="Muli" pitchFamily="2" charset="77"/>
                <a:cs typeface="Arial"/>
              </a:rPr>
              <a:t>This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project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has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5" dirty="0">
                <a:latin typeface="Muli" pitchFamily="2" charset="77"/>
                <a:cs typeface="Arial"/>
              </a:rPr>
              <a:t>received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5" dirty="0">
                <a:latin typeface="Muli" pitchFamily="2" charset="77"/>
                <a:cs typeface="Arial"/>
              </a:rPr>
              <a:t>funding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5" dirty="0">
                <a:latin typeface="Muli" pitchFamily="2" charset="77"/>
                <a:cs typeface="Arial"/>
              </a:rPr>
              <a:t>from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0" dirty="0">
                <a:latin typeface="Muli" pitchFamily="2" charset="77"/>
                <a:cs typeface="Arial"/>
              </a:rPr>
              <a:t>the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5" dirty="0">
                <a:latin typeface="Muli" pitchFamily="2" charset="77"/>
                <a:cs typeface="Arial"/>
              </a:rPr>
              <a:t>European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5" dirty="0"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Horizon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30" dirty="0">
                <a:latin typeface="Muli" pitchFamily="2" charset="77"/>
                <a:cs typeface="Arial"/>
              </a:rPr>
              <a:t>2020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5" dirty="0">
                <a:latin typeface="Muli" pitchFamily="2" charset="77"/>
                <a:cs typeface="Arial"/>
              </a:rPr>
              <a:t>research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5" dirty="0">
                <a:latin typeface="Muli" pitchFamily="2" charset="77"/>
                <a:cs typeface="Arial"/>
              </a:rPr>
              <a:t>and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0" dirty="0"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0" dirty="0"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under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30" dirty="0">
                <a:latin typeface="Muli" pitchFamily="2" charset="77"/>
                <a:cs typeface="Arial"/>
              </a:rPr>
              <a:t>grant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latin typeface="Muli" pitchFamily="2" charset="77"/>
                <a:cs typeface="Arial"/>
              </a:rPr>
              <a:t> No. </a:t>
            </a:r>
            <a:r>
              <a:rPr sz="750" spc="30" dirty="0">
                <a:latin typeface="Muli" pitchFamily="2" charset="77"/>
                <a:cs typeface="Arial"/>
              </a:rPr>
              <a:t>823852</a:t>
            </a:r>
            <a:endParaRPr sz="750" dirty="0">
              <a:latin typeface="Muli" pitchFamily="2" charset="77"/>
              <a:cs typeface="Arial"/>
            </a:endParaRPr>
          </a:p>
        </p:txBody>
      </p:sp>
      <p:grpSp>
        <p:nvGrpSpPr>
          <p:cNvPr id="5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/>
        </p:nvGrpSpPr>
        <p:grpSpPr>
          <a:xfrm>
            <a:off x="2088908" y="6232112"/>
            <a:ext cx="486409" cy="345440"/>
            <a:chOff x="995362" y="6228257"/>
            <a:chExt cx="486409" cy="345440"/>
          </a:xfrm>
        </p:grpSpPr>
        <p:sp>
          <p:nvSpPr>
            <p:cNvPr id="6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 b="3334"/>
          <a:stretch/>
        </p:blipFill>
        <p:spPr>
          <a:xfrm>
            <a:off x="2002743" y="838200"/>
            <a:ext cx="8186513" cy="5867400"/>
          </a:xfrm>
          <a:prstGeom prst="rect">
            <a:avLst/>
          </a:prstGeom>
        </p:spPr>
      </p:pic>
      <p:sp>
        <p:nvSpPr>
          <p:cNvPr id="16" name="Title 7"/>
          <p:cNvSpPr>
            <a:spLocks noGrp="1"/>
          </p:cNvSpPr>
          <p:nvPr>
            <p:ph type="title"/>
          </p:nvPr>
        </p:nvSpPr>
        <p:spPr>
          <a:xfrm>
            <a:off x="228600" y="152400"/>
            <a:ext cx="10668000" cy="615553"/>
          </a:xfrm>
        </p:spPr>
        <p:txBody>
          <a:bodyPr/>
          <a:lstStyle/>
          <a:p>
            <a:pPr algn="l"/>
            <a:r>
              <a:rPr lang="en-US" sz="4000" dirty="0">
                <a:solidFill>
                  <a:srgbClr val="A34773"/>
                </a:solidFill>
              </a:rPr>
              <a:t>Our Vision – a </a:t>
            </a:r>
            <a:r>
              <a:rPr lang="en-US" sz="4000" dirty="0" err="1">
                <a:solidFill>
                  <a:srgbClr val="A34773"/>
                </a:solidFill>
              </a:rPr>
              <a:t>PaN</a:t>
            </a:r>
            <a:r>
              <a:rPr lang="en-US" sz="4000" dirty="0">
                <a:solidFill>
                  <a:srgbClr val="A34773"/>
                </a:solidFill>
              </a:rPr>
              <a:t> scientific commons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226005"/>
            <a:ext cx="1794624" cy="155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46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776" y="381000"/>
            <a:ext cx="7310043" cy="615553"/>
          </a:xfrm>
        </p:spPr>
        <p:txBody>
          <a:bodyPr/>
          <a:lstStyle/>
          <a:p>
            <a:r>
              <a:rPr lang="en-US" sz="4000" dirty="0">
                <a:solidFill>
                  <a:srgbClr val="A34773"/>
                </a:solidFill>
              </a:rPr>
              <a:t>How to go from this 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19200"/>
            <a:ext cx="961369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98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19200"/>
            <a:ext cx="9613695" cy="54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3AF29-96ED-4B46-9AF4-332828BCB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9200"/>
            <a:ext cx="9611651" cy="5400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0490501-1B38-4DD3-9124-63CD036C8BAC}"/>
              </a:ext>
            </a:extLst>
          </p:cNvPr>
          <p:cNvSpPr txBox="1">
            <a:spLocks/>
          </p:cNvSpPr>
          <p:nvPr/>
        </p:nvSpPr>
        <p:spPr>
          <a:xfrm>
            <a:off x="462776" y="381000"/>
            <a:ext cx="114244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ea typeface="+mj-ea"/>
                <a:cs typeface="Arial"/>
              </a:defRPr>
            </a:lvl1pPr>
          </a:lstStyle>
          <a:p>
            <a:r>
              <a:rPr lang="en-US" sz="3200" kern="0" dirty="0">
                <a:solidFill>
                  <a:srgbClr val="A34773"/>
                </a:solidFill>
              </a:rPr>
              <a:t>to this … SUCCESS 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F8BA65-64C4-4C16-95F1-BDC06A698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79" y="1219200"/>
            <a:ext cx="9617476" cy="5400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391ECFD-E1DB-4F07-99DE-58D6C5E99672}"/>
              </a:ext>
            </a:extLst>
          </p:cNvPr>
          <p:cNvSpPr txBox="1">
            <a:spLocks/>
          </p:cNvSpPr>
          <p:nvPr/>
        </p:nvSpPr>
        <p:spPr>
          <a:xfrm>
            <a:off x="10170885" y="627221"/>
            <a:ext cx="1992086" cy="54168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ea typeface="+mj-ea"/>
                <a:cs typeface="Arial"/>
              </a:defRPr>
            </a:lvl1pPr>
          </a:lstStyle>
          <a:p>
            <a:r>
              <a:rPr lang="en-US" sz="3200" kern="0" dirty="0">
                <a:solidFill>
                  <a:srgbClr val="A34773"/>
                </a:solidFill>
              </a:rPr>
              <a:t>SUCCESS =  1. ALL partners have the portal in production</a:t>
            </a:r>
            <a:br>
              <a:rPr lang="en-US" sz="3200" kern="0" dirty="0">
                <a:solidFill>
                  <a:srgbClr val="A34773"/>
                </a:solidFill>
              </a:rPr>
            </a:br>
            <a:endParaRPr lang="en-US" sz="3200" kern="0" dirty="0">
              <a:solidFill>
                <a:srgbClr val="A34773"/>
              </a:solidFill>
            </a:endParaRPr>
          </a:p>
          <a:p>
            <a:r>
              <a:rPr lang="en-US" sz="3200" kern="0" dirty="0">
                <a:solidFill>
                  <a:srgbClr val="A34773"/>
                </a:solidFill>
              </a:rPr>
              <a:t>2. ALL partners contribute to the code</a:t>
            </a:r>
          </a:p>
        </p:txBody>
      </p:sp>
    </p:spTree>
    <p:extLst>
      <p:ext uri="{BB962C8B-B14F-4D97-AF65-F5344CB8AC3E}">
        <p14:creationId xmlns:p14="http://schemas.microsoft.com/office/powerpoint/2010/main" val="1105195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0490501-1B38-4DD3-9124-63CD036C8BAC}"/>
              </a:ext>
            </a:extLst>
          </p:cNvPr>
          <p:cNvSpPr txBox="1">
            <a:spLocks/>
          </p:cNvSpPr>
          <p:nvPr/>
        </p:nvSpPr>
        <p:spPr>
          <a:xfrm>
            <a:off x="462776" y="381000"/>
            <a:ext cx="1028142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ea typeface="+mj-ea"/>
                <a:cs typeface="Arial"/>
              </a:defRPr>
            </a:lvl1pPr>
          </a:lstStyle>
          <a:p>
            <a:r>
              <a:rPr lang="en-US" sz="4000" kern="0" dirty="0">
                <a:solidFill>
                  <a:srgbClr val="A34773"/>
                </a:solidFill>
              </a:rPr>
              <a:t>Data Analysis Services – 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F8BA65-64C4-4C16-95F1-BDC06A698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711" y="996553"/>
            <a:ext cx="5071065" cy="5400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E36A25-A7D6-4F70-B960-FCDAD440F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95250"/>
            <a:ext cx="256222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32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1" y="-129064"/>
            <a:ext cx="7162800" cy="738664"/>
          </a:xfrm>
        </p:spPr>
        <p:txBody>
          <a:bodyPr/>
          <a:lstStyle/>
          <a:p>
            <a:pPr>
              <a:spcAft>
                <a:spcPts val="1440"/>
              </a:spcAft>
            </a:pPr>
            <a:r>
              <a:rPr lang="en-GB" sz="4800" dirty="0" err="1">
                <a:solidFill>
                  <a:srgbClr val="4C96BA"/>
                </a:solidFill>
              </a:rPr>
              <a:t>PaNOSC’s</a:t>
            </a:r>
            <a:r>
              <a:rPr lang="en-GB" sz="4800" dirty="0">
                <a:solidFill>
                  <a:srgbClr val="4C96BA"/>
                </a:solidFill>
              </a:rPr>
              <a:t> Developments</a:t>
            </a:r>
          </a:p>
        </p:txBody>
      </p:sp>
      <p:sp>
        <p:nvSpPr>
          <p:cNvPr id="4" name="object 17"/>
          <p:cNvSpPr txBox="1"/>
          <p:nvPr/>
        </p:nvSpPr>
        <p:spPr>
          <a:xfrm>
            <a:off x="2332113" y="6340712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latin typeface="Muli" pitchFamily="2" charset="77"/>
                <a:cs typeface="Arial"/>
              </a:rPr>
              <a:t>This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project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has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5" dirty="0">
                <a:latin typeface="Muli" pitchFamily="2" charset="77"/>
                <a:cs typeface="Arial"/>
              </a:rPr>
              <a:t>received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5" dirty="0">
                <a:latin typeface="Muli" pitchFamily="2" charset="77"/>
                <a:cs typeface="Arial"/>
              </a:rPr>
              <a:t>funding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5" dirty="0">
                <a:latin typeface="Muli" pitchFamily="2" charset="77"/>
                <a:cs typeface="Arial"/>
              </a:rPr>
              <a:t>from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0" dirty="0">
                <a:latin typeface="Muli" pitchFamily="2" charset="77"/>
                <a:cs typeface="Arial"/>
              </a:rPr>
              <a:t>the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5" dirty="0">
                <a:latin typeface="Muli" pitchFamily="2" charset="77"/>
                <a:cs typeface="Arial"/>
              </a:rPr>
              <a:t>European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5" dirty="0"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Horizon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30" dirty="0">
                <a:latin typeface="Muli" pitchFamily="2" charset="77"/>
                <a:cs typeface="Arial"/>
              </a:rPr>
              <a:t>2020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5" dirty="0">
                <a:latin typeface="Muli" pitchFamily="2" charset="77"/>
                <a:cs typeface="Arial"/>
              </a:rPr>
              <a:t>research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5" dirty="0">
                <a:latin typeface="Muli" pitchFamily="2" charset="77"/>
                <a:cs typeface="Arial"/>
              </a:rPr>
              <a:t>and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0" dirty="0"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0" dirty="0"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under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30" dirty="0">
                <a:latin typeface="Muli" pitchFamily="2" charset="77"/>
                <a:cs typeface="Arial"/>
              </a:rPr>
              <a:t>grant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latin typeface="Muli" pitchFamily="2" charset="77"/>
                <a:cs typeface="Arial"/>
              </a:rPr>
              <a:t> No. </a:t>
            </a:r>
            <a:r>
              <a:rPr sz="750" spc="30" dirty="0">
                <a:latin typeface="Muli" pitchFamily="2" charset="77"/>
                <a:cs typeface="Arial"/>
              </a:rPr>
              <a:t>823852</a:t>
            </a:r>
            <a:endParaRPr sz="750" dirty="0">
              <a:latin typeface="Muli" pitchFamily="2" charset="77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73" y="609600"/>
            <a:ext cx="8062353" cy="618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27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217355"/>
            <a:ext cx="1104342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rgbClr val="A34773"/>
                </a:solidFill>
              </a:rPr>
              <a:t>Data Analysis Services – at the core of </a:t>
            </a:r>
            <a:r>
              <a:rPr lang="en-US" sz="4000" dirty="0" err="1">
                <a:solidFill>
                  <a:srgbClr val="A34773"/>
                </a:solidFill>
              </a:rPr>
              <a:t>PaNOSC</a:t>
            </a:r>
            <a:endParaRPr lang="en-US" sz="4000" kern="0" dirty="0">
              <a:solidFill>
                <a:srgbClr val="A3477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10266" y="0"/>
            <a:ext cx="11817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8064A2"/>
                </a:solidFill>
              </a:rPr>
              <a:t>WP4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81163" y="6228257"/>
            <a:ext cx="7691437" cy="345440"/>
            <a:chOff x="1681163" y="6228257"/>
            <a:chExt cx="7691437" cy="345440"/>
          </a:xfrm>
        </p:grpSpPr>
        <p:sp>
          <p:nvSpPr>
            <p:cNvPr id="9" name="object 17"/>
            <p:cNvSpPr txBox="1"/>
            <p:nvPr/>
          </p:nvSpPr>
          <p:spPr>
            <a:xfrm>
              <a:off x="2332113" y="6344614"/>
              <a:ext cx="70404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10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11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pic>
        <p:nvPicPr>
          <p:cNvPr id="20" name="Picture 19" descr="C:\Users\boderase\AppData\Local\TEMP\PaNOSC_PERT-1.png">
            <a:extLst>
              <a:ext uri="{FF2B5EF4-FFF2-40B4-BE49-F238E27FC236}">
                <a16:creationId xmlns:a16="http://schemas.microsoft.com/office/drawing/2014/main" id="{F9538822-DD81-44BE-8A04-C1155CAF476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27" y="1053725"/>
            <a:ext cx="7853998" cy="5484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1608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217355"/>
            <a:ext cx="1104342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rgbClr val="A34773"/>
                </a:solidFill>
              </a:rPr>
              <a:t>Data Analysis Services – largest WP of </a:t>
            </a:r>
            <a:r>
              <a:rPr lang="en-US" sz="4000" dirty="0" err="1">
                <a:solidFill>
                  <a:srgbClr val="A34773"/>
                </a:solidFill>
              </a:rPr>
              <a:t>PaNOSC</a:t>
            </a:r>
            <a:endParaRPr lang="en-US" sz="4000" kern="0" dirty="0">
              <a:solidFill>
                <a:srgbClr val="A3477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10266" y="0"/>
            <a:ext cx="11817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8064A2"/>
                </a:solidFill>
              </a:rPr>
              <a:t>WP4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81163" y="6228257"/>
            <a:ext cx="7691437" cy="345440"/>
            <a:chOff x="1681163" y="6228257"/>
            <a:chExt cx="7691437" cy="345440"/>
          </a:xfrm>
        </p:grpSpPr>
        <p:sp>
          <p:nvSpPr>
            <p:cNvPr id="9" name="object 17"/>
            <p:cNvSpPr txBox="1"/>
            <p:nvPr/>
          </p:nvSpPr>
          <p:spPr>
            <a:xfrm>
              <a:off x="2332113" y="6344614"/>
              <a:ext cx="70404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10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11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pic>
        <p:nvPicPr>
          <p:cNvPr id="21" name="image34.png">
            <a:extLst>
              <a:ext uri="{FF2B5EF4-FFF2-40B4-BE49-F238E27FC236}">
                <a16:creationId xmlns:a16="http://schemas.microsoft.com/office/drawing/2014/main" id="{1585A511-1F4C-4D8E-AD86-A2A281F437E0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2510790" y="1143000"/>
            <a:ext cx="7170420" cy="500234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35091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217355"/>
            <a:ext cx="1104342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rgbClr val="A34773"/>
                </a:solidFill>
              </a:rPr>
              <a:t>Data Analysis Services – Effort per partner</a:t>
            </a:r>
            <a:endParaRPr lang="en-US" sz="4000" kern="0" dirty="0">
              <a:solidFill>
                <a:srgbClr val="A3477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10266" y="0"/>
            <a:ext cx="11817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8064A2"/>
                </a:solidFill>
              </a:rPr>
              <a:t>WP4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81163" y="6228257"/>
            <a:ext cx="7691437" cy="345440"/>
            <a:chOff x="1681163" y="6228257"/>
            <a:chExt cx="7691437" cy="345440"/>
          </a:xfrm>
        </p:grpSpPr>
        <p:sp>
          <p:nvSpPr>
            <p:cNvPr id="9" name="object 17"/>
            <p:cNvSpPr txBox="1"/>
            <p:nvPr/>
          </p:nvSpPr>
          <p:spPr>
            <a:xfrm>
              <a:off x="2332113" y="6344614"/>
              <a:ext cx="70404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10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11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5D021EB-0542-454C-972E-353CDA59A6EF}"/>
              </a:ext>
            </a:extLst>
          </p:cNvPr>
          <p:cNvSpPr/>
          <p:nvPr/>
        </p:nvSpPr>
        <p:spPr>
          <a:xfrm>
            <a:off x="457200" y="1199529"/>
            <a:ext cx="8915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  <a:latin typeface="Muli"/>
              </a:rPr>
              <a:t>1 - ILL 				</a:t>
            </a:r>
            <a:r>
              <a:rPr lang="en-GB" sz="3600" b="1" dirty="0">
                <a:solidFill>
                  <a:srgbClr val="FF0000"/>
                </a:solidFill>
                <a:latin typeface="Muli"/>
              </a:rPr>
              <a:t>71.00</a:t>
            </a:r>
          </a:p>
          <a:p>
            <a:r>
              <a:rPr lang="en-GB" sz="3600" dirty="0">
                <a:solidFill>
                  <a:srgbClr val="FF0000"/>
                </a:solidFill>
                <a:latin typeface="Muli"/>
              </a:rPr>
              <a:t>2 - European XFEL 		</a:t>
            </a:r>
            <a:r>
              <a:rPr lang="en-GB" sz="3600" b="1" dirty="0">
                <a:solidFill>
                  <a:srgbClr val="FF0000"/>
                </a:solidFill>
                <a:latin typeface="Muli"/>
              </a:rPr>
              <a:t>60.00</a:t>
            </a:r>
            <a:r>
              <a:rPr lang="en-GB" sz="3600" dirty="0">
                <a:solidFill>
                  <a:srgbClr val="FF0000"/>
                </a:solidFill>
                <a:latin typeface="Muli"/>
              </a:rPr>
              <a:t> (WP leader)</a:t>
            </a:r>
          </a:p>
          <a:p>
            <a:r>
              <a:rPr lang="en-GB" sz="3600" dirty="0">
                <a:solidFill>
                  <a:srgbClr val="FF0000"/>
                </a:solidFill>
                <a:latin typeface="Muli"/>
              </a:rPr>
              <a:t>3 - CERIC-ERIC 			</a:t>
            </a:r>
            <a:r>
              <a:rPr lang="en-GB" sz="3600" b="1" dirty="0">
                <a:solidFill>
                  <a:srgbClr val="FF0000"/>
                </a:solidFill>
                <a:latin typeface="Muli"/>
              </a:rPr>
              <a:t>60.00</a:t>
            </a:r>
          </a:p>
          <a:p>
            <a:r>
              <a:rPr lang="en-GB" sz="3600" dirty="0">
                <a:solidFill>
                  <a:srgbClr val="FF0000"/>
                </a:solidFill>
                <a:latin typeface="Muli"/>
              </a:rPr>
              <a:t>4 - ELI-DC 			</a:t>
            </a:r>
            <a:r>
              <a:rPr lang="en-GB" sz="3600" b="1" dirty="0">
                <a:solidFill>
                  <a:srgbClr val="FF0000"/>
                </a:solidFill>
                <a:latin typeface="Muli"/>
              </a:rPr>
              <a:t>50.00</a:t>
            </a:r>
          </a:p>
          <a:p>
            <a:r>
              <a:rPr lang="en-GB" sz="3600" dirty="0">
                <a:solidFill>
                  <a:srgbClr val="FF0000"/>
                </a:solidFill>
                <a:latin typeface="Muli"/>
              </a:rPr>
              <a:t>5 - ESRF 				</a:t>
            </a:r>
            <a:r>
              <a:rPr lang="en-GB" sz="3600" b="1" dirty="0">
                <a:solidFill>
                  <a:srgbClr val="FF0000"/>
                </a:solidFill>
                <a:latin typeface="Muli"/>
              </a:rPr>
              <a:t>36.00</a:t>
            </a:r>
          </a:p>
          <a:p>
            <a:r>
              <a:rPr lang="en-GB" sz="3600" dirty="0">
                <a:solidFill>
                  <a:srgbClr val="FF0000"/>
                </a:solidFill>
                <a:latin typeface="Muli"/>
              </a:rPr>
              <a:t>6 - ESS 				</a:t>
            </a:r>
            <a:r>
              <a:rPr lang="en-GB" sz="3600" b="1" dirty="0">
                <a:solidFill>
                  <a:srgbClr val="FF0000"/>
                </a:solidFill>
                <a:latin typeface="Muli"/>
              </a:rPr>
              <a:t>32.00</a:t>
            </a:r>
          </a:p>
          <a:p>
            <a:endParaRPr lang="en-GB" sz="3600" dirty="0">
              <a:solidFill>
                <a:srgbClr val="FF0000"/>
              </a:solidFill>
              <a:latin typeface="Muli"/>
            </a:endParaRPr>
          </a:p>
          <a:p>
            <a:r>
              <a:rPr lang="en-GB" sz="3600" b="1" dirty="0">
                <a:solidFill>
                  <a:srgbClr val="000000"/>
                </a:solidFill>
                <a:latin typeface="Muli"/>
              </a:rPr>
              <a:t>Total </a:t>
            </a:r>
            <a:r>
              <a:rPr lang="en-GB" sz="3600" b="1" dirty="0">
                <a:solidFill>
                  <a:srgbClr val="FF0000"/>
                </a:solidFill>
                <a:latin typeface="Muli"/>
              </a:rPr>
              <a:t>309.00 (~ 25 years)</a:t>
            </a:r>
            <a:endParaRPr lang="en-GB" sz="3600" b="1" dirty="0"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769216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3E56C-C080-4C4D-9FC2-2524FBE46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43434"/>
            <a:ext cx="6858000" cy="32008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 err="1"/>
              <a:t>Jupyter</a:t>
            </a:r>
            <a:r>
              <a:rPr lang="en-US" sz="2600" dirty="0"/>
              <a:t> Notebooks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VISA Remote Desktop in Browser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Remote data analysis portal (ILL+ESRF)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HDF5 and </a:t>
            </a:r>
            <a:r>
              <a:rPr lang="en-US" sz="2600" dirty="0" err="1"/>
              <a:t>visualisation</a:t>
            </a:r>
            <a:r>
              <a:rPr lang="en-US" sz="2600" dirty="0"/>
              <a:t> in notebooks (</a:t>
            </a:r>
            <a:r>
              <a:rPr lang="en-US" sz="2600" dirty="0" err="1"/>
              <a:t>EuXFEL</a:t>
            </a:r>
            <a:r>
              <a:rPr lang="en-US" sz="2600" dirty="0"/>
              <a:t>, ILL, ESRF, ESS)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2945C-3923-4F44-99EF-A01DF8151A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90"/>
          <a:stretch/>
        </p:blipFill>
        <p:spPr>
          <a:xfrm>
            <a:off x="7252243" y="1066800"/>
            <a:ext cx="4863557" cy="495414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451247"/>
            <a:ext cx="1104342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rgbClr val="A34773"/>
                </a:solidFill>
              </a:rPr>
              <a:t>Data Analysis Services - choices</a:t>
            </a:r>
            <a:endParaRPr lang="en-US" sz="4000" kern="0" dirty="0">
              <a:solidFill>
                <a:srgbClr val="A3477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10266" y="0"/>
            <a:ext cx="11817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8064A2"/>
                </a:solidFill>
              </a:rPr>
              <a:t>WP4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81163" y="6228257"/>
            <a:ext cx="7691437" cy="345440"/>
            <a:chOff x="1681163" y="6228257"/>
            <a:chExt cx="7691437" cy="345440"/>
          </a:xfrm>
        </p:grpSpPr>
        <p:sp>
          <p:nvSpPr>
            <p:cNvPr id="9" name="object 17"/>
            <p:cNvSpPr txBox="1"/>
            <p:nvPr/>
          </p:nvSpPr>
          <p:spPr>
            <a:xfrm>
              <a:off x="2332113" y="6344614"/>
              <a:ext cx="70404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10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11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0244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3E56C-C080-4C4D-9FC2-2524FBE46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600"/>
            <a:ext cx="7239000" cy="5355312"/>
          </a:xfrm>
        </p:spPr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Recruitment of staff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Identify key science users and scientific use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Research literature on computational workflows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Move analysis capabilities into </a:t>
            </a:r>
            <a:r>
              <a:rPr lang="en-US" sz="2400" dirty="0" err="1"/>
              <a:t>Jupyter</a:t>
            </a:r>
            <a:r>
              <a:rPr lang="en-US" sz="2400" dirty="0"/>
              <a:t> notebook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Moving analysis tools into containers to run analysis out of containers (</a:t>
            </a:r>
            <a:r>
              <a:rPr lang="en-US" sz="2400" dirty="0" err="1"/>
              <a:t>EuXFEL</a:t>
            </a:r>
            <a:r>
              <a:rPr lang="en-US" sz="2400" dirty="0"/>
              <a:t>, ESRF)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Started to design remote analysis architecture (ILL+ESRF)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HDF5 and </a:t>
            </a:r>
            <a:r>
              <a:rPr lang="en-US" sz="2400" dirty="0" err="1"/>
              <a:t>visualisation</a:t>
            </a:r>
            <a:r>
              <a:rPr lang="en-US" sz="2400" dirty="0"/>
              <a:t> in notebooks (</a:t>
            </a:r>
            <a:r>
              <a:rPr lang="en-US" sz="2400" dirty="0" err="1"/>
              <a:t>EuXFEL</a:t>
            </a:r>
            <a:r>
              <a:rPr lang="en-US" sz="2400" dirty="0"/>
              <a:t>, ILL, ESRF, ESS)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Questionnaire on data analysis for participating facilities as been sent out (Task 4.1)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Engage with other Work Packages and initiatives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2945C-3923-4F44-99EF-A01DF8151A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90"/>
          <a:stretch/>
        </p:blipFill>
        <p:spPr>
          <a:xfrm>
            <a:off x="7252243" y="1066800"/>
            <a:ext cx="4863557" cy="495414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451247"/>
            <a:ext cx="1104342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rgbClr val="A34773"/>
                </a:solidFill>
              </a:rPr>
              <a:t>Data Analysis Services progress</a:t>
            </a:r>
            <a:endParaRPr lang="en-US" sz="4000" kern="0" dirty="0">
              <a:solidFill>
                <a:srgbClr val="A3477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10266" y="0"/>
            <a:ext cx="11817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8064A2"/>
                </a:solidFill>
              </a:rPr>
              <a:t>WP4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6396335"/>
            <a:ext cx="12001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https://github.com/panosc-eu/panosc/tree/master/Work%20Packages/WP4%20Data%20analysis%20services/use_cases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8881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3E56C-C080-4C4D-9FC2-2524FBE46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600"/>
            <a:ext cx="9601200" cy="5355312"/>
          </a:xfrm>
        </p:spPr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en-US" sz="2400" strike="sngStrike" dirty="0">
                <a:solidFill>
                  <a:srgbClr val="92D050"/>
                </a:solidFill>
              </a:rPr>
              <a:t>Recruitment of staff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6"/>
                </a:solidFill>
              </a:rPr>
              <a:t>Identify key science users and scientific use (ALL)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6"/>
                </a:solidFill>
              </a:rPr>
              <a:t>Research literature on computational workflows (ESRF)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6"/>
                </a:solidFill>
              </a:rPr>
              <a:t>Move analysis capabilities into </a:t>
            </a:r>
            <a:r>
              <a:rPr lang="en-US" sz="2400" b="1" dirty="0" err="1">
                <a:solidFill>
                  <a:schemeClr val="accent6"/>
                </a:solidFill>
              </a:rPr>
              <a:t>Jupyter</a:t>
            </a:r>
            <a:r>
              <a:rPr lang="en-US" sz="2400" b="1" dirty="0">
                <a:solidFill>
                  <a:schemeClr val="accent6"/>
                </a:solidFill>
              </a:rPr>
              <a:t> notebook (</a:t>
            </a:r>
            <a:r>
              <a:rPr lang="en-US" sz="2400" b="1" dirty="0" err="1">
                <a:solidFill>
                  <a:schemeClr val="accent6"/>
                </a:solidFill>
              </a:rPr>
              <a:t>EuXFEL</a:t>
            </a:r>
            <a:r>
              <a:rPr lang="en-US" sz="2400" b="1" dirty="0">
                <a:solidFill>
                  <a:schemeClr val="accent6"/>
                </a:solidFill>
              </a:rPr>
              <a:t>, ESRF, ELI, ESS, 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strike="sngStrike" dirty="0">
                <a:solidFill>
                  <a:srgbClr val="FF0000"/>
                </a:solidFill>
              </a:rPr>
              <a:t>Moving analysis tools into containers to run analysis out of containers (</a:t>
            </a:r>
            <a:r>
              <a:rPr lang="en-US" sz="2400" strike="sngStrike" dirty="0" err="1">
                <a:solidFill>
                  <a:srgbClr val="FF0000"/>
                </a:solidFill>
              </a:rPr>
              <a:t>EuXFEL</a:t>
            </a:r>
            <a:r>
              <a:rPr lang="en-US" sz="2400" strike="sngStrike" dirty="0">
                <a:solidFill>
                  <a:srgbClr val="FF0000"/>
                </a:solidFill>
              </a:rPr>
              <a:t>, ESRF)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6"/>
                </a:solidFill>
              </a:rPr>
              <a:t>Started to design remote analysis architecture (ILL+ESRF)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6"/>
                </a:solidFill>
              </a:rPr>
              <a:t>HDF5 and </a:t>
            </a:r>
            <a:r>
              <a:rPr lang="en-US" sz="2400" b="1" dirty="0" err="1">
                <a:solidFill>
                  <a:schemeClr val="accent6"/>
                </a:solidFill>
              </a:rPr>
              <a:t>visualisation</a:t>
            </a:r>
            <a:r>
              <a:rPr lang="en-US" sz="2400" b="1" dirty="0">
                <a:solidFill>
                  <a:schemeClr val="accent6"/>
                </a:solidFill>
              </a:rPr>
              <a:t> in notebooks (</a:t>
            </a:r>
            <a:r>
              <a:rPr lang="en-US" sz="2400" b="1" dirty="0" err="1">
                <a:solidFill>
                  <a:schemeClr val="accent6"/>
                </a:solidFill>
              </a:rPr>
              <a:t>EuXFEL</a:t>
            </a:r>
            <a:r>
              <a:rPr lang="en-US" sz="2400" b="1" dirty="0">
                <a:solidFill>
                  <a:schemeClr val="accent6"/>
                </a:solidFill>
              </a:rPr>
              <a:t>, ILL, ESRF, ESS)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strike="sngStrike" dirty="0">
                <a:solidFill>
                  <a:srgbClr val="9BBB59"/>
                </a:solidFill>
              </a:rPr>
              <a:t>Questionnaire on data analysis (Task 4.1)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accent6"/>
                </a:solidFill>
              </a:rPr>
              <a:t>Engage with other Work Packages and initiatives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00B050"/>
                </a:solidFill>
              </a:rPr>
              <a:t>Remote access for remote experiments due to COVID-19 </a:t>
            </a:r>
            <a:br>
              <a:rPr lang="en-US" sz="2400" b="1" dirty="0">
                <a:solidFill>
                  <a:srgbClr val="00B050"/>
                </a:solidFill>
              </a:rPr>
            </a:br>
            <a:r>
              <a:rPr lang="en-US" sz="2400" b="1" dirty="0">
                <a:solidFill>
                  <a:srgbClr val="00B050"/>
                </a:solidFill>
              </a:rPr>
              <a:t>(ILL, CERIC, ESRF)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2945C-3923-4F44-99EF-A01DF8151A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90"/>
          <a:stretch/>
        </p:blipFill>
        <p:spPr>
          <a:xfrm>
            <a:off x="9296814" y="2747449"/>
            <a:ext cx="2918584" cy="297294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451247"/>
            <a:ext cx="1104342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rgbClr val="A34773"/>
                </a:solidFill>
              </a:rPr>
              <a:t>Data Analysis Services status in 4/2021</a:t>
            </a:r>
            <a:endParaRPr lang="en-US" sz="4000" kern="0" dirty="0">
              <a:solidFill>
                <a:srgbClr val="A3477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10266" y="0"/>
            <a:ext cx="11817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8064A2"/>
                </a:solidFill>
              </a:rPr>
              <a:t>WP4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6406753"/>
            <a:ext cx="12001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Scientific Use Cases: https://www.panosc.eu/use-cases/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636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3E56C-C080-4C4D-9FC2-2524FBE46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71600"/>
            <a:ext cx="8968616" cy="3508653"/>
          </a:xfrm>
        </p:spPr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6"/>
                </a:solidFill>
              </a:rPr>
              <a:t>Implementation of </a:t>
            </a:r>
            <a:r>
              <a:rPr lang="en-US" sz="2400" b="1" dirty="0" err="1">
                <a:solidFill>
                  <a:schemeClr val="accent6"/>
                </a:solidFill>
              </a:rPr>
              <a:t>PaN</a:t>
            </a:r>
            <a:r>
              <a:rPr lang="en-US" sz="2400" b="1" dirty="0">
                <a:solidFill>
                  <a:schemeClr val="accent6"/>
                </a:solidFill>
              </a:rPr>
              <a:t> portal backend (ILL+CERIC) 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b="1" dirty="0">
              <a:solidFill>
                <a:schemeClr val="accent6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6"/>
                </a:solidFill>
              </a:rPr>
              <a:t>Implementation of </a:t>
            </a:r>
            <a:r>
              <a:rPr lang="en-US" sz="2400" b="1" dirty="0" err="1">
                <a:solidFill>
                  <a:schemeClr val="accent6"/>
                </a:solidFill>
              </a:rPr>
              <a:t>PaN</a:t>
            </a:r>
            <a:r>
              <a:rPr lang="en-US" sz="2400" b="1" dirty="0">
                <a:solidFill>
                  <a:schemeClr val="accent6"/>
                </a:solidFill>
              </a:rPr>
              <a:t> portal frontend (ELI) 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b="1" dirty="0">
              <a:solidFill>
                <a:schemeClr val="accent6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6"/>
                </a:solidFill>
              </a:rPr>
              <a:t>Development of </a:t>
            </a:r>
            <a:r>
              <a:rPr lang="en-US" sz="2400" b="1" dirty="0" err="1">
                <a:solidFill>
                  <a:schemeClr val="accent6"/>
                </a:solidFill>
              </a:rPr>
              <a:t>Jupyter</a:t>
            </a:r>
            <a:r>
              <a:rPr lang="en-US" sz="2400" b="1" dirty="0">
                <a:solidFill>
                  <a:schemeClr val="accent6"/>
                </a:solidFill>
              </a:rPr>
              <a:t> extensions + tools (</a:t>
            </a:r>
            <a:r>
              <a:rPr lang="en-US" sz="2400" b="1" dirty="0" err="1">
                <a:solidFill>
                  <a:schemeClr val="accent6"/>
                </a:solidFill>
              </a:rPr>
              <a:t>ESRF+EuXFEL</a:t>
            </a:r>
            <a:r>
              <a:rPr lang="en-US" sz="2400" b="1" dirty="0">
                <a:solidFill>
                  <a:schemeClr val="accent6"/>
                </a:solidFill>
              </a:rPr>
              <a:t>)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b="1" dirty="0">
              <a:solidFill>
                <a:schemeClr val="accent6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Deployment of </a:t>
            </a:r>
            <a:r>
              <a:rPr lang="en-US" sz="2400" b="1" dirty="0" err="1">
                <a:solidFill>
                  <a:srgbClr val="FF0000"/>
                </a:solidFill>
              </a:rPr>
              <a:t>PaN</a:t>
            </a:r>
            <a:r>
              <a:rPr lang="en-US" sz="2400" b="1" dirty="0">
                <a:solidFill>
                  <a:srgbClr val="FF0000"/>
                </a:solidFill>
              </a:rPr>
              <a:t> portal in production at partner sites </a:t>
            </a:r>
            <a:r>
              <a:rPr lang="en-US" sz="2400" b="1" dirty="0">
                <a:solidFill>
                  <a:schemeClr val="accent6"/>
                </a:solidFill>
              </a:rPr>
              <a:t>(ALL) 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b="1" dirty="0">
              <a:solidFill>
                <a:schemeClr val="accent6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2945C-3923-4F44-99EF-A01DF8151A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90"/>
          <a:stretch/>
        </p:blipFill>
        <p:spPr>
          <a:xfrm>
            <a:off x="9197216" y="3048000"/>
            <a:ext cx="2918584" cy="297294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451247"/>
            <a:ext cx="1104342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rgbClr val="A34773"/>
                </a:solidFill>
              </a:rPr>
              <a:t>Data Analysis Services issues in 4/2021</a:t>
            </a:r>
            <a:endParaRPr lang="en-US" sz="4000" kern="0" dirty="0">
              <a:solidFill>
                <a:srgbClr val="A3477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10266" y="0"/>
            <a:ext cx="11817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8064A2"/>
                </a:solidFill>
              </a:rPr>
              <a:t>WP4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6396335"/>
            <a:ext cx="12001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https://github.com/panosc-eu/panosc/tree/master/Work%20Packages/WP4%20Data%20analysis%20services/use_cases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550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CFCF1-271B-438D-889B-77FBAC759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7012"/>
            <a:ext cx="12192000" cy="566307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AAFEEA-4CC5-400E-8687-8A40FC01A3CF}"/>
              </a:ext>
            </a:extLst>
          </p:cNvPr>
          <p:cNvSpPr txBox="1">
            <a:spLocks/>
          </p:cNvSpPr>
          <p:nvPr/>
        </p:nvSpPr>
        <p:spPr>
          <a:xfrm>
            <a:off x="457200" y="451247"/>
            <a:ext cx="1104342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ea typeface="+mj-ea"/>
                <a:cs typeface="Arial"/>
              </a:defRPr>
            </a:lvl1pPr>
          </a:lstStyle>
          <a:p>
            <a:r>
              <a:rPr lang="en-US" sz="4000" dirty="0" err="1">
                <a:solidFill>
                  <a:srgbClr val="A34773"/>
                </a:solidFill>
              </a:rPr>
              <a:t>PaN</a:t>
            </a:r>
            <a:r>
              <a:rPr lang="en-US" sz="4000" dirty="0">
                <a:solidFill>
                  <a:srgbClr val="A34773"/>
                </a:solidFill>
              </a:rPr>
              <a:t> portal Roadmap in 4/2021 (thanks ILL!)</a:t>
            </a:r>
            <a:endParaRPr lang="en-US" sz="4000" kern="0" dirty="0">
              <a:solidFill>
                <a:srgbClr val="A347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876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zati 5">
      <a:dk1>
        <a:srgbClr val="404140"/>
      </a:dk1>
      <a:lt1>
        <a:srgbClr val="FFFFFF"/>
      </a:lt1>
      <a:dk2>
        <a:srgbClr val="1F497D"/>
      </a:dk2>
      <a:lt2>
        <a:srgbClr val="D6D7D6"/>
      </a:lt2>
      <a:accent1>
        <a:srgbClr val="666EAE"/>
      </a:accent1>
      <a:accent2>
        <a:srgbClr val="A34773"/>
      </a:accent2>
      <a:accent3>
        <a:srgbClr val="9BBB59"/>
      </a:accent3>
      <a:accent4>
        <a:srgbClr val="8064A2"/>
      </a:accent4>
      <a:accent5>
        <a:srgbClr val="95B8E3"/>
      </a:accent5>
      <a:accent6>
        <a:srgbClr val="F79646"/>
      </a:accent6>
      <a:hlink>
        <a:srgbClr val="0000FF"/>
      </a:hlink>
      <a:folHlink>
        <a:srgbClr val="A3477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</TotalTime>
  <Words>791</Words>
  <Application>Microsoft Office PowerPoint</Application>
  <PresentationFormat>Widescreen</PresentationFormat>
  <Paragraphs>148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Muli</vt:lpstr>
      <vt:lpstr>Office Theme</vt:lpstr>
      <vt:lpstr>Review of Data Analysis Services (WP4)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Vision – a PaN scientific commons</vt:lpstr>
      <vt:lpstr>How to go from this …</vt:lpstr>
      <vt:lpstr>PowerPoint Presentation</vt:lpstr>
      <vt:lpstr>PowerPoint Presentation</vt:lpstr>
      <vt:lpstr>PaNOSC’s Developments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  on one or more lines</dc:title>
  <dc:creator>GOETZ Andrew</dc:creator>
  <cp:lastModifiedBy>GOETZ Andrew</cp:lastModifiedBy>
  <cp:revision>151</cp:revision>
  <dcterms:created xsi:type="dcterms:W3CDTF">2019-04-23T08:59:57Z</dcterms:created>
  <dcterms:modified xsi:type="dcterms:W3CDTF">2021-04-28T12:06:11Z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2019-04-19T00:00:00Z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2019-04-23T00:00:00Z</vt:filetime>
  </property>
</Properties>
</file>